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FD5C94-32A4-4CF6-A354-52281AEC2D8D}" v="3074" dt="2023-10-29T06:51:53.1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635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910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70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329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38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1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38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88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409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27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77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57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78" r:id="rId6"/>
    <p:sldLayoutId id="2147483674" r:id="rId7"/>
    <p:sldLayoutId id="2147483675" r:id="rId8"/>
    <p:sldLayoutId id="2147483676" r:id="rId9"/>
    <p:sldLayoutId id="2147483677" r:id="rId10"/>
    <p:sldLayoutId id="214748367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CFD1D2CD-954D-4C4D-B505-05EAD159B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6BD2855-81B6-37DE-46FD-620D4BE1BC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1181" y="1371600"/>
            <a:ext cx="4666537" cy="2696866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COVER LETTER</a:t>
            </a:r>
            <a:br>
              <a:rPr lang="en-US" dirty="0">
                <a:ea typeface="+mj-lt"/>
                <a:cs typeface="+mj-lt"/>
              </a:rPr>
            </a:br>
            <a:br>
              <a:rPr lang="en-US" dirty="0"/>
            </a:br>
            <a:r>
              <a:rPr lang="en-US" dirty="0">
                <a:ea typeface="+mj-lt"/>
                <a:cs typeface="+mj-lt"/>
              </a:rPr>
              <a:t>Financial Analyst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01182" y="4584879"/>
            <a:ext cx="4666536" cy="1287887"/>
          </a:xfrm>
        </p:spPr>
        <p:txBody>
          <a:bodyPr>
            <a:normAutofit/>
          </a:bodyPr>
          <a:lstStyle/>
          <a:p>
            <a:r>
              <a:rPr lang="en-US" b="0" dirty="0">
                <a:ea typeface="+mn-lt"/>
                <a:cs typeface="+mn-lt"/>
              </a:rPr>
              <a:t>Arslan Hussain ACA, FCCA, CPA (AUS), BSc (Hons)</a:t>
            </a:r>
          </a:p>
          <a:p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DB5A7B2-6966-84EB-393D-CDB35447CB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00" r="12423"/>
          <a:stretch/>
        </p:blipFill>
        <p:spPr>
          <a:xfrm>
            <a:off x="20" y="1"/>
            <a:ext cx="5676880" cy="3429000"/>
          </a:xfrm>
          <a:prstGeom prst="rect">
            <a:avLst/>
          </a:prstGeom>
        </p:spPr>
      </p:pic>
      <p:pic>
        <p:nvPicPr>
          <p:cNvPr id="5" name="Picture 4" descr="A blue background with white text&#10;&#10;Description automatically generated">
            <a:extLst>
              <a:ext uri="{FF2B5EF4-FFF2-40B4-BE49-F238E27FC236}">
                <a16:creationId xmlns:a16="http://schemas.microsoft.com/office/drawing/2014/main" id="{8998AD79-445E-99D5-DA1B-00680D79B8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36" r="9458" b="2"/>
          <a:stretch/>
        </p:blipFill>
        <p:spPr>
          <a:xfrm>
            <a:off x="20" y="3429000"/>
            <a:ext cx="5676880" cy="3429000"/>
          </a:xfrm>
          <a:prstGeom prst="rect">
            <a:avLst/>
          </a:prstGeom>
        </p:spPr>
      </p:pic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132AEA7-A24A-45A9-BF8F-D0AFF34DF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79153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A126D7-DC5F-B419-24D9-B9A8F2E8D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914400"/>
            <a:ext cx="4035055" cy="29966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000" dirty="0"/>
              <a:t>UNDERSTANDING OF THE COMPANY AND ITS OPERATIONS</a:t>
            </a:r>
          </a:p>
        </p:txBody>
      </p:sp>
      <p:pic>
        <p:nvPicPr>
          <p:cNvPr id="4" name="Picture 3" descr="People Discussing">
            <a:extLst>
              <a:ext uri="{FF2B5EF4-FFF2-40B4-BE49-F238E27FC236}">
                <a16:creationId xmlns:a16="http://schemas.microsoft.com/office/drawing/2014/main" id="{6843DC62-1944-871B-9BBA-0207A34CE1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" r="6250" b="6250"/>
          <a:stretch/>
        </p:blipFill>
        <p:spPr>
          <a:xfrm>
            <a:off x="5748570" y="1797795"/>
            <a:ext cx="5799963" cy="3262409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9D7B6BE-A4E0-4483-BEC5-493AC3E5D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752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716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3826D6-64DF-AAF8-9378-5107DBA23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3038" y="1371600"/>
            <a:ext cx="3924562" cy="1314443"/>
          </a:xfrm>
        </p:spPr>
        <p:txBody>
          <a:bodyPr>
            <a:normAutofit/>
          </a:bodyPr>
          <a:lstStyle/>
          <a:p>
            <a:r>
              <a:rPr lang="en-US" dirty="0"/>
              <a:t>Niche Market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F5974-B948-25E6-23D2-123A56EF5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037" y="2853369"/>
            <a:ext cx="4140222" cy="308846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dirty="0" err="1"/>
              <a:t>MTailor</a:t>
            </a:r>
            <a:r>
              <a:rPr lang="en-US" dirty="0"/>
              <a:t> is pioneer in  custom tailored clothing online without in-person presence of the customer at any stage of its supply chain by </a:t>
            </a:r>
            <a:r>
              <a:rPr lang="en-US" dirty="0">
                <a:ea typeface="+mn-lt"/>
                <a:cs typeface="+mn-lt"/>
              </a:rPr>
              <a:t>using AI technology at the convenience of the customer without compromising the accuracy in measurement of every inch</a:t>
            </a:r>
            <a:r>
              <a:rPr lang="en-US" dirty="0"/>
              <a:t>, this was something which was never though before</a:t>
            </a:r>
            <a:endParaRPr lang="en-US"/>
          </a:p>
        </p:txBody>
      </p:sp>
      <p:pic>
        <p:nvPicPr>
          <p:cNvPr id="5" name="Picture 4" descr="Suits hanged in a clothes pile line">
            <a:extLst>
              <a:ext uri="{FF2B5EF4-FFF2-40B4-BE49-F238E27FC236}">
                <a16:creationId xmlns:a16="http://schemas.microsoft.com/office/drawing/2014/main" id="{39B17C8C-288C-4082-D7D3-729D01F90B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17" r="27588" b="-3"/>
          <a:stretch/>
        </p:blipFill>
        <p:spPr>
          <a:xfrm>
            <a:off x="20" y="10"/>
            <a:ext cx="651252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37121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628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D287E-196A-1755-5769-DE69F9C8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3000" dirty="0"/>
              <a:t>Challenges that online garments business is facing right now and how </a:t>
            </a:r>
            <a:r>
              <a:rPr lang="en-US" sz="3000" dirty="0" err="1"/>
              <a:t>MTailor</a:t>
            </a:r>
            <a:r>
              <a:rPr lang="en-US" sz="3000" dirty="0"/>
              <a:t> was able to overcome them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B8DA0-3C98-29D2-8440-5B83CC5CC1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F0A396-A67C-5961-426F-455C45D573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just"/>
            <a:r>
              <a:rPr lang="en-US" dirty="0"/>
              <a:t>Availability of customer for precise measurement at the required place and time was not convenient for the tailor as well as the customer.</a:t>
            </a:r>
          </a:p>
          <a:p>
            <a:pPr algn="just"/>
            <a:r>
              <a:rPr lang="en-US" dirty="0"/>
              <a:t>Customer retention is among the lowest in online garments business</a:t>
            </a:r>
          </a:p>
          <a:p>
            <a:pPr algn="just"/>
            <a:r>
              <a:rPr lang="en-US" dirty="0"/>
              <a:t>Cost of custom tailored made cloths was unaffordable for majority of the customers</a:t>
            </a:r>
          </a:p>
          <a:p>
            <a:pPr algn="just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07037D-DFAB-816E-2D68-E137529362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How </a:t>
            </a:r>
            <a:r>
              <a:rPr lang="en-US" dirty="0" err="1"/>
              <a:t>MTailor</a:t>
            </a:r>
            <a:r>
              <a:rPr lang="en-US" dirty="0"/>
              <a:t> </a:t>
            </a:r>
            <a:r>
              <a:rPr lang="en-US" dirty="0" err="1"/>
              <a:t>AddresseD</a:t>
            </a:r>
            <a:r>
              <a:rPr lang="en-US" dirty="0"/>
              <a:t> them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113C64-9170-5F47-06D6-92F755A23E5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just"/>
            <a:r>
              <a:rPr lang="en-US" dirty="0"/>
              <a:t>Customer can use the camera of their mobile phone for measurement of their body size from their home at the time of their choice.</a:t>
            </a:r>
          </a:p>
          <a:p>
            <a:pPr algn="just"/>
            <a:r>
              <a:rPr lang="en-US" dirty="0"/>
              <a:t>Free return policy to build a recurring relationship with the customer</a:t>
            </a:r>
          </a:p>
          <a:p>
            <a:pPr algn="just"/>
            <a:r>
              <a:rPr lang="en-US" dirty="0"/>
              <a:t>Elimination of human intervention has resulted in cost reduction which was passed on to the customer </a:t>
            </a:r>
          </a:p>
        </p:txBody>
      </p:sp>
    </p:spTree>
    <p:extLst>
      <p:ext uri="{BB962C8B-B14F-4D97-AF65-F5344CB8AC3E}">
        <p14:creationId xmlns:p14="http://schemas.microsoft.com/office/powerpoint/2010/main" val="3897345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9CDF11-F27D-6BE8-45BE-D77A8E827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3038" y="1371600"/>
            <a:ext cx="3924562" cy="1314443"/>
          </a:xfrm>
        </p:spPr>
        <p:txBody>
          <a:bodyPr>
            <a:normAutofit/>
          </a:bodyPr>
          <a:lstStyle/>
          <a:p>
            <a:r>
              <a:rPr lang="en-US" dirty="0"/>
              <a:t>Supply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5F5FB-9201-AB8B-2974-F9C984AC6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037" y="2853369"/>
            <a:ext cx="3924562" cy="308846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just">
              <a:lnSpc>
                <a:spcPct val="110000"/>
              </a:lnSpc>
            </a:pPr>
            <a:r>
              <a:rPr lang="en-US" sz="1700" dirty="0" err="1"/>
              <a:t>MTailor</a:t>
            </a:r>
            <a:r>
              <a:rPr lang="en-US" sz="1700" dirty="0"/>
              <a:t> has targeted the market of United States, which is among the top in ecommerce where consumers are willing to pay a premium price against the value for money they are being offered in return.</a:t>
            </a:r>
            <a:endParaRPr lang="en-US"/>
          </a:p>
          <a:p>
            <a:pPr algn="just">
              <a:lnSpc>
                <a:spcPct val="110000"/>
              </a:lnSpc>
            </a:pPr>
            <a:r>
              <a:rPr lang="en-US" sz="1700" dirty="0" err="1"/>
              <a:t>MTailor</a:t>
            </a:r>
            <a:r>
              <a:rPr lang="en-US" sz="1700" dirty="0"/>
              <a:t> has sourced its clothes from Bangladesh which has a recognized global presence in textile industry.</a:t>
            </a:r>
          </a:p>
          <a:p>
            <a:pPr algn="just">
              <a:lnSpc>
                <a:spcPct val="110000"/>
              </a:lnSpc>
            </a:pPr>
            <a:r>
              <a:rPr lang="en-US" sz="1700" dirty="0"/>
              <a:t>Not only it has resulted in delivering the highest quality of garment but also at a lower cost</a:t>
            </a:r>
          </a:p>
          <a:p>
            <a:pPr algn="just">
              <a:lnSpc>
                <a:spcPct val="110000"/>
              </a:lnSpc>
            </a:pPr>
            <a:endParaRPr lang="en-US" sz="17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337F10-44B4-BBF2-70BA-7E35D3F5D8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20" r="27902" b="6250"/>
          <a:stretch/>
        </p:blipFill>
        <p:spPr>
          <a:xfrm>
            <a:off x="20" y="10"/>
            <a:ext cx="6512527" cy="685799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37121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878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014B9-6A47-03FC-C861-F776675C7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PROSPECTS OF THE COMPANY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38412-AEF8-32A6-C534-D38ACCF09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559171"/>
            <a:ext cx="10363200" cy="379960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just"/>
            <a:r>
              <a:rPr lang="en-US" dirty="0"/>
              <a:t>Using the latest development in the AI technology across the world and to ensure sustainable competitive advantage, </a:t>
            </a:r>
            <a:r>
              <a:rPr lang="en-US" dirty="0" err="1"/>
              <a:t>MTailor</a:t>
            </a:r>
            <a:r>
              <a:rPr lang="en-US" dirty="0"/>
              <a:t> is committed to be industry leader by developing 3D visualization technology.</a:t>
            </a:r>
          </a:p>
          <a:p>
            <a:pPr algn="just"/>
            <a:r>
              <a:rPr lang="en-US" dirty="0"/>
              <a:t>It will not only serve a more fitted clothing experience to the customers but also save company's cost currently spend on returns which is borne by </a:t>
            </a:r>
            <a:r>
              <a:rPr lang="en-US" dirty="0" err="1"/>
              <a:t>MTailor</a:t>
            </a:r>
            <a:r>
              <a:rPr lang="en-US" dirty="0"/>
              <a:t>.</a:t>
            </a:r>
          </a:p>
          <a:p>
            <a:pPr algn="just"/>
            <a:r>
              <a:rPr lang="en-US" dirty="0" err="1"/>
              <a:t>MTailor</a:t>
            </a:r>
            <a:r>
              <a:rPr lang="en-US" dirty="0"/>
              <a:t> is in a position to grasp the magnificent opportunity by increasing its market share in the overall growth of ecommerce industry across the globe which is accelerated in leaps and bounds after COVID.</a:t>
            </a:r>
          </a:p>
          <a:p>
            <a:pPr algn="just"/>
            <a:r>
              <a:rPr lang="en-US" dirty="0"/>
              <a:t>Building a infrastructure to acquiring the best talent from all around the world to strengthen its workforce at the minimal possible cost would bring fruits for the company.</a:t>
            </a:r>
          </a:p>
        </p:txBody>
      </p:sp>
    </p:spTree>
    <p:extLst>
      <p:ext uri="{BB962C8B-B14F-4D97-AF65-F5344CB8AC3E}">
        <p14:creationId xmlns:p14="http://schemas.microsoft.com/office/powerpoint/2010/main" val="2103660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CB7E41-295B-68C9-1187-A12712C18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1371600"/>
            <a:ext cx="3943762" cy="13144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baseline="0" dirty="0">
                <a:latin typeface="Grandview Display"/>
              </a:rPr>
              <a:t>How the experience and knowledge </a:t>
            </a:r>
            <a:r>
              <a:rPr lang="en-US" sz="2200" dirty="0">
                <a:latin typeface="Grandview Display"/>
              </a:rPr>
              <a:t>base</a:t>
            </a:r>
            <a:r>
              <a:rPr lang="en-US" sz="2200" baseline="0" dirty="0">
                <a:latin typeface="Grandview Display"/>
              </a:rPr>
              <a:t> I possess aligned with the company's objectives </a:t>
            </a:r>
            <a:r>
              <a:rPr lang="en-US" sz="2200" dirty="0">
                <a:latin typeface="Grandview Display"/>
                <a:ea typeface="Grandview Display"/>
                <a:cs typeface="Grandview Display"/>
              </a:rPr>
              <a:t>​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80233-AB83-8DAA-F870-FF7E108F8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53369"/>
            <a:ext cx="3943762" cy="30884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n-US" sz="1100" dirty="0"/>
              <a:t>As part of my experience with Metropolitan Warehouse &amp; Delivery,  I am well versed with ecommerce market in United States.</a:t>
            </a:r>
            <a:endParaRPr lang="en-US"/>
          </a:p>
          <a:p>
            <a:pPr algn="just">
              <a:lnSpc>
                <a:spcPct val="110000"/>
              </a:lnSpc>
            </a:pPr>
            <a:r>
              <a:rPr lang="en-US" sz="1100" dirty="0"/>
              <a:t>I have been working remotely as a financial analyst therefore I have the capacity to cope up with the working environment in USA</a:t>
            </a:r>
          </a:p>
          <a:p>
            <a:pPr algn="just">
              <a:lnSpc>
                <a:spcPct val="110000"/>
              </a:lnSpc>
            </a:pPr>
            <a:r>
              <a:rPr lang="en-US" sz="1100" dirty="0"/>
              <a:t>I possess extraordinary analytical skills in handling big data with the help pf latest tools and technology like Power Query, Power Pivot, Power BI using DAX and M Language.</a:t>
            </a:r>
          </a:p>
          <a:p>
            <a:pPr algn="just">
              <a:lnSpc>
                <a:spcPct val="110000"/>
              </a:lnSpc>
            </a:pPr>
            <a:r>
              <a:rPr lang="en-US" sz="1100" dirty="0"/>
              <a:t>I have built many dashboards for the top management in US to monitor KPIs by bridging the financial and operational data, like the labor efficiency, transit times, variance analysis etc.</a:t>
            </a:r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FBF2C8DB-2B01-9C27-0E67-05C3C9573C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574" r="3" b="3"/>
          <a:stretch/>
        </p:blipFill>
        <p:spPr>
          <a:xfrm>
            <a:off x="5679452" y="10"/>
            <a:ext cx="651254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487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0FBA07-91AD-C284-8D14-3CBF2A055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1371600"/>
            <a:ext cx="3943762" cy="1314443"/>
          </a:xfrm>
        </p:spPr>
        <p:txBody>
          <a:bodyPr>
            <a:normAutofit/>
          </a:bodyPr>
          <a:lstStyle/>
          <a:p>
            <a:r>
              <a:rPr lang="en-US" dirty="0"/>
              <a:t>Education and experience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956EF-FC6C-6153-912E-1CE43C49D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53369"/>
            <a:ext cx="3943762" cy="308846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just">
              <a:lnSpc>
                <a:spcPct val="110000"/>
              </a:lnSpc>
            </a:pPr>
            <a:r>
              <a:rPr lang="en-US" sz="1300" dirty="0">
                <a:latin typeface="Arial"/>
                <a:cs typeface="Arial"/>
              </a:rPr>
              <a:t>I am a qualified Chartered Accountant from Institute of Chartered Accountant in England and Wales (ICAEW) and a Fellow Member of ACCA with BSc (Hons) Degree in Applied Accounting from Oxford Brookes University (UK) and CPA from Australia.</a:t>
            </a:r>
            <a:endParaRPr lang="en-US" dirty="0"/>
          </a:p>
          <a:p>
            <a:pPr algn="just">
              <a:lnSpc>
                <a:spcPct val="110000"/>
              </a:lnSpc>
            </a:pPr>
            <a:r>
              <a:rPr lang="en-US" sz="1300" dirty="0">
                <a:latin typeface="Arial"/>
                <a:cs typeface="Arial"/>
              </a:rPr>
              <a:t>I have over a decade of internal and external auditing experience combined with the latest financial analyst role in a US based company.</a:t>
            </a:r>
          </a:p>
          <a:p>
            <a:pPr algn="just">
              <a:lnSpc>
                <a:spcPct val="110000"/>
              </a:lnSpc>
            </a:pPr>
            <a:r>
              <a:rPr lang="en-US" sz="1300" dirty="0">
                <a:latin typeface="Arial"/>
                <a:cs typeface="Arial"/>
              </a:rPr>
              <a:t>I have worked across different industries including public practice, banking and logistics &amp; transportation.</a:t>
            </a:r>
          </a:p>
          <a:p>
            <a:pPr algn="just">
              <a:lnSpc>
                <a:spcPct val="110000"/>
              </a:lnSpc>
            </a:pPr>
            <a:r>
              <a:rPr lang="en-US" sz="1300" dirty="0">
                <a:latin typeface="Arial"/>
                <a:cs typeface="Arial"/>
              </a:rPr>
              <a:t>Therefore I consider myself as the most suitable candidate for the position of Financial Analyst, and would like to serve </a:t>
            </a:r>
            <a:r>
              <a:rPr lang="en-US" sz="1300" dirty="0" err="1">
                <a:latin typeface="Arial"/>
                <a:cs typeface="Arial"/>
              </a:rPr>
              <a:t>MTailor</a:t>
            </a:r>
            <a:r>
              <a:rPr lang="en-US" sz="1300" dirty="0">
                <a:latin typeface="Arial"/>
                <a:cs typeface="Arial"/>
              </a:rPr>
              <a:t> from the depth and breath of the knowledge and experience I possess.</a:t>
            </a:r>
          </a:p>
        </p:txBody>
      </p:sp>
      <p:pic>
        <p:nvPicPr>
          <p:cNvPr id="5" name="Picture 4" descr="Close-up of a calculator keypad">
            <a:extLst>
              <a:ext uri="{FF2B5EF4-FFF2-40B4-BE49-F238E27FC236}">
                <a16:creationId xmlns:a16="http://schemas.microsoft.com/office/drawing/2014/main" id="{9E30ADC0-4FAB-8799-425A-8E78610F24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99" r="21782" b="4"/>
          <a:stretch/>
        </p:blipFill>
        <p:spPr>
          <a:xfrm>
            <a:off x="5679452" y="10"/>
            <a:ext cx="651254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5500659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LightSeedRightStep">
      <a:dk1>
        <a:srgbClr val="000000"/>
      </a:dk1>
      <a:lt1>
        <a:srgbClr val="FFFFFF"/>
      </a:lt1>
      <a:dk2>
        <a:srgbClr val="203039"/>
      </a:dk2>
      <a:lt2>
        <a:srgbClr val="E2E3E8"/>
      </a:lt2>
      <a:accent1>
        <a:srgbClr val="A9A17A"/>
      </a:accent1>
      <a:accent2>
        <a:srgbClr val="99A86B"/>
      </a:accent2>
      <a:accent3>
        <a:srgbClr val="8AAA7A"/>
      </a:accent3>
      <a:accent4>
        <a:srgbClr val="6FAF75"/>
      </a:accent4>
      <a:accent5>
        <a:srgbClr val="7AA992"/>
      </a:accent5>
      <a:accent6>
        <a:srgbClr val="6DABA6"/>
      </a:accent6>
      <a:hlink>
        <a:srgbClr val="6975AE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649</Words>
  <Application>Microsoft Office PowerPoint</Application>
  <PresentationFormat>Widescreen</PresentationFormat>
  <Paragraphs>33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Grandview Display</vt:lpstr>
      <vt:lpstr>DashVTI</vt:lpstr>
      <vt:lpstr>COVER LETTER  Financial Analyst</vt:lpstr>
      <vt:lpstr>UNDERSTANDING OF THE COMPANY AND ITS OPERATIONS</vt:lpstr>
      <vt:lpstr>Niche Market</vt:lpstr>
      <vt:lpstr>Challenges that online garments business is facing right now and how MTailor was able to overcome them</vt:lpstr>
      <vt:lpstr>Supply chain</vt:lpstr>
      <vt:lpstr>FUTURE PROSPECTS OF THE COMPANY</vt:lpstr>
      <vt:lpstr>How the experience and knowledge base I possess aligned with the company's objectives ​</vt:lpstr>
      <vt:lpstr>Education and experience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Arslan Hussain</dc:creator>
  <cp:lastModifiedBy>Arslan Hussain</cp:lastModifiedBy>
  <cp:revision>471</cp:revision>
  <dcterms:created xsi:type="dcterms:W3CDTF">2023-10-29T05:03:02Z</dcterms:created>
  <dcterms:modified xsi:type="dcterms:W3CDTF">2023-10-29T08:27:43Z</dcterms:modified>
</cp:coreProperties>
</file>

<file path=docProps/thumbnail.jpeg>
</file>